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5" r:id="rId6"/>
    <p:sldId id="263" r:id="rId7"/>
    <p:sldId id="257" r:id="rId8"/>
    <p:sldId id="258" r:id="rId9"/>
    <p:sldId id="259" r:id="rId10"/>
    <p:sldId id="273" r:id="rId11"/>
    <p:sldId id="261" r:id="rId12"/>
    <p:sldId id="276" r:id="rId13"/>
    <p:sldId id="260" r:id="rId14"/>
    <p:sldId id="262" r:id="rId15"/>
    <p:sldId id="274"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531" autoAdjust="0"/>
  </p:normalViewPr>
  <p:slideViewPr>
    <p:cSldViewPr snapToGrid="0" showGuides="1">
      <p:cViewPr varScale="1">
        <p:scale>
          <a:sx n="71" d="100"/>
          <a:sy n="71" d="100"/>
        </p:scale>
        <p:origin x="1018" y="62"/>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11/9/2023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a:p>
            <a:pPr marL="171450" indent="-171450">
              <a:buFont typeface="Arial" panose="020B0604020202020204" pitchFamily="34" charset="0"/>
              <a:buChar char="•"/>
            </a:pPr>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a:t>
            </a:r>
          </a:p>
          <a:p>
            <a:pPr marL="171450" indent="-171450">
              <a:buFont typeface="Arial" panose="020B0604020202020204" pitchFamily="34" charset="0"/>
              <a:buChar char="•"/>
            </a:pPr>
            <a:r>
              <a:rPr lang="en-US" dirty="0"/>
              <a:t>Jeremy Andrew Davis on Instagram: https://www.instagram.com/jeremyandrewdavis/</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243403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Disabilities can affect people in different ways</a:t>
            </a:r>
            <a:r>
              <a:rPr lang="en-US" dirty="0"/>
              <a:t>:</a:t>
            </a:r>
          </a:p>
          <a:p>
            <a:pPr marL="171450" indent="-171450">
              <a:buFont typeface="Arial" panose="020B0604020202020204" pitchFamily="34" charset="0"/>
              <a:buChar char="•"/>
            </a:pPr>
            <a:r>
              <a:rPr lang="en-US" dirty="0"/>
              <a:t>What part of their life does it affect?</a:t>
            </a:r>
          </a:p>
          <a:p>
            <a:pPr marL="914400" lvl="1" indent="-457200">
              <a:buFont typeface="Arial" panose="020B0604020202020204" pitchFamily="34" charset="0"/>
              <a:buChar char="•"/>
            </a:pPr>
            <a:r>
              <a:rPr lang="en-US" sz="2800" dirty="0"/>
              <a:t>Ability to eat</a:t>
            </a:r>
          </a:p>
          <a:p>
            <a:pPr marL="914400" lvl="1" indent="-457200">
              <a:buFont typeface="Arial" panose="020B0604020202020204" pitchFamily="34" charset="0"/>
              <a:buChar char="•"/>
            </a:pPr>
            <a:r>
              <a:rPr lang="en-US" sz="2800" dirty="0"/>
              <a:t>Ability to breathe</a:t>
            </a:r>
          </a:p>
          <a:p>
            <a:pPr marL="914400" lvl="1" indent="-457200">
              <a:buFont typeface="Arial" panose="020B0604020202020204" pitchFamily="34" charset="0"/>
              <a:buChar char="•"/>
            </a:pPr>
            <a:r>
              <a:rPr lang="en-US" sz="2800" dirty="0"/>
              <a:t>Ability to walk, stand, or lift</a:t>
            </a:r>
          </a:p>
          <a:p>
            <a:pPr marL="914400" lvl="1" indent="-457200">
              <a:buFont typeface="Arial" panose="020B0604020202020204" pitchFamily="34" charset="0"/>
              <a:buChar char="•"/>
            </a:pPr>
            <a:r>
              <a:rPr lang="en-US" sz="2800" dirty="0"/>
              <a:t>Ability to interpret information</a:t>
            </a:r>
          </a:p>
          <a:p>
            <a:pPr marL="914400" lvl="1" indent="-457200">
              <a:buFont typeface="Arial" panose="020B0604020202020204" pitchFamily="34" charset="0"/>
              <a:buChar char="•"/>
            </a:pPr>
            <a:r>
              <a:rPr lang="en-US" sz="2800" dirty="0"/>
              <a:t>Ability to see or hear</a:t>
            </a:r>
          </a:p>
          <a:p>
            <a:pPr marL="914400" lvl="1" indent="-457200">
              <a:buFont typeface="Arial" panose="020B0604020202020204" pitchFamily="34" charset="0"/>
              <a:buChar char="•"/>
            </a:pPr>
            <a:r>
              <a:rPr lang="en-US" sz="2800" dirty="0"/>
              <a:t>Ability to care for themselves</a:t>
            </a:r>
          </a:p>
          <a:p>
            <a:pPr marL="171450" indent="-171450">
              <a:buFont typeface="Arial" panose="020B0604020202020204" pitchFamily="34" charset="0"/>
              <a:buChar char="•"/>
            </a:pPr>
            <a:r>
              <a:rPr lang="en-US" dirty="0"/>
              <a:t>Visibility of the disability</a:t>
            </a:r>
          </a:p>
          <a:p>
            <a:pPr marL="171450" indent="-171450">
              <a:buFont typeface="Arial" panose="020B0604020202020204" pitchFamily="34" charset="0"/>
              <a:buChar char="•"/>
            </a:pPr>
            <a:r>
              <a:rPr lang="en-US" dirty="0"/>
              <a:t>When does it affect them? (temporary, permanent, situational)</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215025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Intopia’s</a:t>
            </a:r>
            <a:r>
              <a:rPr lang="en-US" dirty="0"/>
              <a:t> WCAG 2.2 Map can be found at the following URL: https://intopia.digital/articles/intopia-launches-wcag-2-2-map/</a:t>
            </a:r>
          </a:p>
          <a:p>
            <a:pPr marL="171450" indent="-171450">
              <a:buFont typeface="Arial" panose="020B0604020202020204" pitchFamily="34" charset="0"/>
              <a:buChar char="•"/>
            </a:pPr>
            <a:r>
              <a:rPr lang="en-US" dirty="0" err="1"/>
              <a:t>Intopia’s</a:t>
            </a:r>
            <a:r>
              <a:rPr lang="en-US" dirty="0"/>
              <a:t> WCAG 2.1 Map can be found at the following URL: https://intopia.digital/articles/intopia-launches-wcag-2-1-map/</a:t>
            </a:r>
          </a:p>
          <a:p>
            <a:pPr marL="171450" indent="-171450">
              <a:buFont typeface="Arial" panose="020B0604020202020204" pitchFamily="34" charset="0"/>
              <a:buChar char="•"/>
            </a:pPr>
            <a:r>
              <a:rPr lang="en-US" dirty="0"/>
              <a:t>Alternatively, you can view the WCAG 2.2 Guidelines at the following W3C URL: https://www.w3.org/TR/WCAG22/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“Note that even content that conforms at the highest level (AAA) will not be accessible to individuals with all types, degrees, or combinations of disability, particularly in the cognitive, language, and learning areas.” - WCAG 2 Layers of Guidance</a:t>
            </a:r>
          </a:p>
          <a:p>
            <a:pPr marL="171450" lvl="0" indent="-171450">
              <a:buFont typeface="Arial" panose="020B0604020202020204" pitchFamily="34" charset="0"/>
              <a:buChar char="•"/>
            </a:pPr>
            <a:r>
              <a:rPr lang="en-US" dirty="0"/>
              <a:t>WCAG is broken down into:</a:t>
            </a:r>
          </a:p>
          <a:p>
            <a:pPr marL="628650" lvl="1" indent="-171450">
              <a:buFont typeface="Arial" panose="020B0604020202020204" pitchFamily="34" charset="0"/>
              <a:buChar char="•"/>
            </a:pPr>
            <a:r>
              <a:rPr lang="en-US" dirty="0"/>
              <a:t>4 Principles (POUR)</a:t>
            </a:r>
          </a:p>
          <a:p>
            <a:pPr marL="1085850" lvl="2" indent="-171450">
              <a:buFont typeface="Arial" panose="020B0604020202020204" pitchFamily="34" charset="0"/>
              <a:buChar char="•"/>
            </a:pPr>
            <a:r>
              <a:rPr lang="en-US" dirty="0"/>
              <a:t>Perceivable</a:t>
            </a:r>
          </a:p>
          <a:p>
            <a:pPr marL="1085850" lvl="2" indent="-171450">
              <a:buFont typeface="Arial" panose="020B0604020202020204" pitchFamily="34" charset="0"/>
              <a:buChar char="•"/>
            </a:pPr>
            <a:r>
              <a:rPr lang="en-US" dirty="0"/>
              <a:t>Operable</a:t>
            </a:r>
          </a:p>
          <a:p>
            <a:pPr marL="1085850" lvl="2" indent="-171450">
              <a:buFont typeface="Arial" panose="020B0604020202020204" pitchFamily="34" charset="0"/>
              <a:buChar char="•"/>
            </a:pPr>
            <a:r>
              <a:rPr lang="en-US" dirty="0"/>
              <a:t>Understandable</a:t>
            </a:r>
          </a:p>
          <a:p>
            <a:pPr marL="1085850" lvl="2" indent="-171450">
              <a:buFont typeface="Arial" panose="020B0604020202020204" pitchFamily="34" charset="0"/>
              <a:buChar char="•"/>
            </a:pPr>
            <a:r>
              <a:rPr lang="en-US" dirty="0"/>
              <a:t>Robust</a:t>
            </a:r>
          </a:p>
          <a:p>
            <a:pPr marL="171450" lvl="0" indent="-171450">
              <a:buFont typeface="Arial" panose="020B0604020202020204" pitchFamily="34" charset="0"/>
              <a:buChar char="•"/>
            </a:pPr>
            <a:r>
              <a:rPr lang="en-US" dirty="0"/>
              <a:t>Those 4 principles are then divided up into 13 Guidelines, which are then further split up by a total of 86 Success Criteria.</a:t>
            </a:r>
          </a:p>
          <a:p>
            <a:pPr marL="171450" lvl="0" indent="-171450">
              <a:buFont typeface="Arial" panose="020B0604020202020204" pitchFamily="34" charset="0"/>
              <a:buChar char="•"/>
            </a:pPr>
            <a:r>
              <a:rPr lang="en-US" dirty="0"/>
              <a:t>Those Success Criteria are then split up across 3 levels of Conformance (A, AA, AAA)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Americans with Disabilities Act (ADA)</a:t>
            </a:r>
          </a:p>
          <a:p>
            <a:pPr marL="171450" indent="-171450">
              <a:buFont typeface="Arial" panose="020B0604020202020204" pitchFamily="34" charset="0"/>
              <a:buChar char="•"/>
            </a:pPr>
            <a:r>
              <a:rPr lang="en-US" sz="1200" dirty="0"/>
              <a:t>Section 508 of the Rehabilitation Act of 1973</a:t>
            </a:r>
          </a:p>
          <a:p>
            <a:pPr marL="171450" indent="-171450">
              <a:buFont typeface="Arial" panose="020B0604020202020204" pitchFamily="34" charset="0"/>
              <a:buChar char="•"/>
            </a:pPr>
            <a:r>
              <a:rPr lang="en-US" sz="1200" dirty="0"/>
              <a:t>Section 255 of the Communications Act</a:t>
            </a:r>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158072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solidFill>
                  <a:schemeClr val="accent3">
                    <a:lumMod val="20000"/>
                    <a:lumOff val="80000"/>
                  </a:schemeClr>
                </a:solidFill>
              </a:rPr>
              <a:t>Accessibility helps to</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Remove barriers</a:t>
            </a:r>
          </a:p>
          <a:p>
            <a:pPr marL="628650" lvl="1" indent="-171450">
              <a:buFont typeface="Arial" panose="020B0604020202020204" pitchFamily="34" charset="0"/>
              <a:buChar char="•"/>
            </a:pPr>
            <a:r>
              <a:rPr lang="en-US" sz="1200" dirty="0">
                <a:solidFill>
                  <a:schemeClr val="accent3">
                    <a:lumMod val="20000"/>
                    <a:lumOff val="80000"/>
                  </a:schemeClr>
                </a:solidFill>
              </a:rPr>
              <a:t>Allow equal access</a:t>
            </a:r>
            <a:endParaRPr lang="en-US" sz="800" b="1" dirty="0">
              <a:solidFill>
                <a:schemeClr val="accent3">
                  <a:lumMod val="20000"/>
                  <a:lumOff val="80000"/>
                </a:schemeClr>
              </a:solidFill>
            </a:endParaRPr>
          </a:p>
          <a:p>
            <a:pPr marL="171450" indent="-171450">
              <a:buFont typeface="Arial" panose="020B0604020202020204" pitchFamily="34" charset="0"/>
              <a:buChar char="•"/>
            </a:pPr>
            <a:r>
              <a:rPr lang="en-US" b="1" dirty="0">
                <a:solidFill>
                  <a:schemeClr val="accent3">
                    <a:lumMod val="20000"/>
                    <a:lumOff val="80000"/>
                  </a:schemeClr>
                </a:solidFill>
              </a:rPr>
              <a:t>Through that we create an environment that</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Feels more welcoming / inclusive</a:t>
            </a:r>
          </a:p>
          <a:p>
            <a:pPr marL="628650" lvl="1" indent="-171450">
              <a:buFont typeface="Arial" panose="020B0604020202020204" pitchFamily="34" charset="0"/>
              <a:buChar char="•"/>
            </a:pPr>
            <a:r>
              <a:rPr lang="en-US" sz="1200" dirty="0">
                <a:solidFill>
                  <a:schemeClr val="accent3">
                    <a:lumMod val="20000"/>
                    <a:lumOff val="80000"/>
                  </a:schemeClr>
                </a:solidFill>
              </a:rPr>
              <a:t>Encourages diversity</a:t>
            </a:r>
          </a:p>
          <a:p>
            <a:pPr marL="628650" lvl="1" indent="-171450">
              <a:buFont typeface="Arial" panose="020B0604020202020204" pitchFamily="34" charset="0"/>
              <a:buChar char="•"/>
            </a:pPr>
            <a:r>
              <a:rPr lang="en-US" sz="1200" dirty="0">
                <a:solidFill>
                  <a:schemeClr val="accent3">
                    <a:lumMod val="20000"/>
                    <a:lumOff val="80000"/>
                  </a:schemeClr>
                </a:solidFill>
              </a:rPr>
              <a:t>Helps people make informed decisions</a:t>
            </a:r>
          </a:p>
          <a:p>
            <a:pPr marL="628650" lvl="1" indent="-171450">
              <a:buFont typeface="Arial" panose="020B0604020202020204" pitchFamily="34" charset="0"/>
              <a:buChar char="•"/>
            </a:pPr>
            <a:r>
              <a:rPr lang="en-US" sz="1200" dirty="0">
                <a:solidFill>
                  <a:schemeClr val="accent3">
                    <a:lumMod val="20000"/>
                    <a:lumOff val="80000"/>
                  </a:schemeClr>
                </a:solidFill>
              </a:rPr>
              <a:t>Encouraging innovation / productivity / progress</a:t>
            </a:r>
            <a:endParaRPr lang="en-US" dirty="0"/>
          </a:p>
          <a:p>
            <a:pPr marL="171450" lvl="0" indent="-171450">
              <a:buFont typeface="Arial" panose="020B0604020202020204" pitchFamily="34" charset="0"/>
              <a:buChar char="•"/>
            </a:pPr>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628650" lvl="1"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628650" lvl="1"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Shift left</a:t>
            </a:r>
          </a:p>
          <a:p>
            <a:pPr marL="171450" indent="-171450">
              <a:buFont typeface="Arial" panose="020B0604020202020204" pitchFamily="34" charset="0"/>
              <a:buChar char="•"/>
            </a:pPr>
            <a:r>
              <a:rPr lang="en-US" dirty="0"/>
              <a:t>Speaking up / being an ally</a:t>
            </a:r>
          </a:p>
          <a:p>
            <a:pPr marL="171450" indent="-171450">
              <a:buFont typeface="Arial" panose="020B0604020202020204" pitchFamily="34" charset="0"/>
              <a:buChar char="•"/>
            </a:pPr>
            <a:r>
              <a:rPr lang="en-US" dirty="0"/>
              <a:t>Nothing without us</a:t>
            </a:r>
          </a:p>
          <a:p>
            <a:pPr marL="171450" indent="-171450">
              <a:buFont typeface="Arial" panose="020B0604020202020204" pitchFamily="34" charset="0"/>
              <a:buChar char="•"/>
            </a:pPr>
            <a:r>
              <a:rPr lang="en-US" dirty="0"/>
              <a:t>Respectful, people-first language</a:t>
            </a:r>
          </a:p>
          <a:p>
            <a:pPr marL="171450" indent="-171450">
              <a:buFont typeface="Arial" panose="020B0604020202020204" pitchFamily="34" charset="0"/>
              <a:buChar char="•"/>
            </a:pPr>
            <a:r>
              <a:rPr lang="en-US" dirty="0"/>
              <a:t>Follow best practices and guidelines</a:t>
            </a:r>
          </a:p>
          <a:p>
            <a:pPr marL="171450" indent="-171450">
              <a:buFont typeface="Arial" panose="020B0604020202020204" pitchFamily="34" charset="0"/>
              <a:buChar char="•"/>
            </a:pPr>
            <a:r>
              <a:rPr lang="en-US" dirty="0"/>
              <a:t>Involve a variety of expertise, utilities, departments, etc.</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75904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2468836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11/10/2023</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TechBash 2023</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11/10/2023</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TechBash 2023</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11/10/2023</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TechBash 2023</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11/10/2023</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ictbaseline.access-board.gov/" TargetMode="External"/><Relationship Id="rId3" Type="http://schemas.openxmlformats.org/officeDocument/2006/relationships/hyperlink" Target="https://www.microsoft.com/en-us/accessibility" TargetMode="External"/><Relationship Id="rId7" Type="http://schemas.openxmlformats.org/officeDocument/2006/relationships/hyperlink" Target="https://developer.visa.com/pages/accessibilit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ssa.gov/accessibility/andi/help/install.html" TargetMode="External"/><Relationship Id="rId11" Type="http://schemas.openxmlformats.org/officeDocument/2006/relationships/hyperlink" Target="https://www.w3.org/WAI/policies/" TargetMode="External"/><Relationship Id="rId5" Type="http://schemas.openxmlformats.org/officeDocument/2006/relationships/hyperlink" Target="https://docs.microsoft.com/en-us/learn/paths/accessibility-fundamentals/" TargetMode="External"/><Relationship Id="rId10" Type="http://schemas.openxmlformats.org/officeDocument/2006/relationships/hyperlink" Target="https://www.section508.gov/manage/laws-and-policies/" TargetMode="External"/><Relationship Id="rId4" Type="http://schemas.openxmlformats.org/officeDocument/2006/relationships/hyperlink" Target="https://twitter.com/MSFTEnable" TargetMode="External"/><Relationship Id="rId9" Type="http://schemas.openxmlformats.org/officeDocument/2006/relationships/hyperlink" Target="https://section508coordinators.github.io/TrustedTest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hyperlink" Target="https://www.w3.org/WAI/policie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Introduction to Accessibility</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a:t>
            </a:r>
            <a:r>
              <a:rPr lang="en-US" sz="2800" dirty="0" err="1"/>
              <a:t>TechBash</a:t>
            </a:r>
            <a:r>
              <a:rPr lang="en-US" sz="2800" dirty="0"/>
              <a:t> 2023</a:t>
            </a:r>
          </a:p>
        </p:txBody>
      </p:sp>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a:extLst>
              <a:ext uri="{FF2B5EF4-FFF2-40B4-BE49-F238E27FC236}">
                <a16:creationId xmlns:a16="http://schemas.microsoft.com/office/drawing/2014/main" id="{F98F6080-88F5-32B8-735B-F9BF47E1892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900632"/>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normAutofit/>
          </a:bodyPr>
          <a:lstStyle/>
          <a:p>
            <a:r>
              <a:rPr lang="en-US" sz="5400" dirty="0"/>
              <a:t>Why?</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 uri="{C183D7F6-B498-43B3-948B-1728B52AA6E4}">
                <adec:decorative xmlns:adec="http://schemas.microsoft.com/office/drawing/2017/decorative" val="0"/>
              </a:ext>
            </a:extLst>
          </p:cNvPr>
          <p:cNvGrpSpPr/>
          <p:nvPr/>
        </p:nvGrpSpPr>
        <p:grpSpPr>
          <a:xfrm flipH="1">
            <a:off x="8202416" y="174199"/>
            <a:ext cx="3103759" cy="6149164"/>
            <a:chOff x="8202416" y="174199"/>
            <a:chExt cx="3103759" cy="6149164"/>
          </a:xfrm>
          <a:effectLst>
            <a:outerShdw blurRad="50800" dist="165100" algn="l" rotWithShape="0">
              <a:prstClr val="black">
                <a:alpha val="40000"/>
              </a:prst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DC9568C-A3C3-08DD-95FF-69D3D3D79C2B}"/>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3027B819-9374-F908-F18D-9FD6984AAA1A}"/>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2850D734-A15D-3CA9-3BD7-795CCD6C77EC}"/>
              </a:ext>
            </a:extLst>
          </p:cNvPr>
          <p:cNvSpPr>
            <a:spLocks noGrp="1"/>
          </p:cNvSpPr>
          <p:nvPr>
            <p:ph type="sldNum" sz="quarter" idx="12"/>
          </p:nvPr>
        </p:nvSpPr>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normAutofit/>
          </a:bodyPr>
          <a:lstStyle/>
          <a:p>
            <a:r>
              <a:rPr lang="en-US" sz="5400" dirty="0"/>
              <a:t>What can we do?</a:t>
            </a:r>
          </a:p>
        </p:txBody>
      </p:sp>
      <p:pic>
        <p:nvPicPr>
          <p:cNvPr id="19" name="Picture 18" descr="Businessman writing on notepad">
            <a:extLst>
              <a:ext uri="{FF2B5EF4-FFF2-40B4-BE49-F238E27FC236}">
                <a16:creationId xmlns:a16="http://schemas.microsoft.com/office/drawing/2014/main" id="{583CA825-1194-4EC4-3CF6-49954193D8DF}"/>
              </a:ext>
            </a:extLst>
          </p:cNvPr>
          <p:cNvPicPr>
            <a:picLocks noChangeAspect="1"/>
          </p:cNvPicPr>
          <p:nvPr/>
        </p:nvPicPr>
        <p:blipFill>
          <a:blip r:embed="rId3"/>
          <a:stretch>
            <a:fillRect/>
          </a:stretch>
        </p:blipFill>
        <p:spPr>
          <a:xfrm>
            <a:off x="8825255" y="1166503"/>
            <a:ext cx="1832386" cy="5554972"/>
          </a:xfrm>
          <a:prstGeom prst="rect">
            <a:avLst/>
          </a:prstGeom>
          <a:effectLst>
            <a:outerShdw blurRad="50800" dist="165100" algn="l" rotWithShape="0">
              <a:prstClr val="black">
                <a:alpha val="40000"/>
              </a:prstClr>
            </a:outerShdw>
          </a:effectLst>
        </p:spPr>
      </p:pic>
      <p:sp>
        <p:nvSpPr>
          <p:cNvPr id="4" name="Date Placeholder 3">
            <a:extLst>
              <a:ext uri="{FF2B5EF4-FFF2-40B4-BE49-F238E27FC236}">
                <a16:creationId xmlns:a16="http://schemas.microsoft.com/office/drawing/2014/main" id="{D6CA57EC-FB66-1395-5AA2-4195ED8C5A37}"/>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02FD2A3C-373B-B636-0D8B-2FA592DAA4EA}"/>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F7758F17-868D-09CE-3813-2A5A2A745301}"/>
              </a:ext>
            </a:extLst>
          </p:cNvPr>
          <p:cNvSpPr>
            <a:spLocks noGrp="1"/>
          </p:cNvSpPr>
          <p:nvPr>
            <p:ph type="sldNum" sz="quarter" idx="12"/>
          </p:nvPr>
        </p:nvSpPr>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3229C-8765-EE94-751D-8971893674AE}"/>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2F769AD9-EE87-11B1-B050-29E390D745AB}"/>
              </a:ext>
            </a:extLst>
          </p:cNvPr>
          <p:cNvSpPr>
            <a:spLocks noGrp="1"/>
          </p:cNvSpPr>
          <p:nvPr>
            <p:ph idx="1"/>
          </p:nvPr>
        </p:nvSpPr>
        <p:spPr>
          <a:xfrm>
            <a:off x="838200" y="1592132"/>
            <a:ext cx="10515600" cy="4711848"/>
          </a:xfrm>
          <a:effectLst>
            <a:outerShdw blurRad="50800" dist="165100" dir="2700000" algn="tl" rotWithShape="0">
              <a:prstClr val="black">
                <a:alpha val="40000"/>
              </a:prst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Microsoft Accessibility</a:t>
            </a:r>
            <a:r>
              <a:rPr lang="en-US" sz="1800" b="1" dirty="0"/>
              <a:t> </a:t>
            </a:r>
            <a:r>
              <a:rPr lang="en-US" sz="1800" dirty="0"/>
              <a:t>on Twitter at </a:t>
            </a:r>
            <a:r>
              <a:rPr lang="en-US" sz="1800" b="1" dirty="0">
                <a:hlinkClick r:id="rId4">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3">
                  <a:extLst>
                    <a:ext uri="{A12FA001-AC4F-418D-AE19-62706E023703}">
                      <ahyp:hlinkClr xmlns:ahyp="http://schemas.microsoft.com/office/drawing/2018/hyperlinkcolor" val="tx"/>
                    </a:ext>
                  </a:extLst>
                </a:hlinkClick>
              </a:rPr>
              <a:t>Microsoft Accessibility page</a:t>
            </a:r>
            <a:r>
              <a:rPr lang="en-US" sz="1800" dirty="0"/>
              <a:t>.</a:t>
            </a:r>
            <a:endParaRPr lang="en-US" sz="1800" b="1" dirty="0"/>
          </a:p>
          <a:p>
            <a:r>
              <a:rPr lang="en-US" sz="1800" b="1" dirty="0">
                <a:hlinkClick r:id="rId5">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6">
                  <a:extLst>
                    <a:ext uri="{A12FA001-AC4F-418D-AE19-62706E023703}">
                      <ahyp:hlinkClr xmlns:ahyp="http://schemas.microsoft.com/office/drawing/2018/hyperlinkcolor" val="tx"/>
                    </a:ext>
                  </a:extLst>
                </a:hlinkClick>
              </a:rPr>
              <a:t>ANDI</a:t>
            </a:r>
            <a:r>
              <a:rPr lang="en-US" sz="1800" b="1" dirty="0"/>
              <a:t> – </a:t>
            </a:r>
            <a:r>
              <a:rPr lang="en-US" sz="1800" dirty="0"/>
              <a:t>Bookmarklet developed by the Social Security Administration to aid in accessibility testing.</a:t>
            </a:r>
          </a:p>
          <a:p>
            <a:r>
              <a:rPr lang="en-US" sz="1800" b="1" dirty="0">
                <a:hlinkClick r:id="rId7">
                  <a:extLst>
                    <a:ext uri="{A12FA001-AC4F-418D-AE19-62706E023703}">
                      <ahyp:hlinkClr xmlns:ahyp="http://schemas.microsoft.com/office/drawing/2018/hyperlinkcolor" val="tx"/>
                    </a:ext>
                  </a:extLst>
                </a:hlinkClick>
              </a:rPr>
              <a:t>VGAR</a:t>
            </a:r>
            <a:r>
              <a:rPr lang="en-US" sz="1800" dirty="0"/>
              <a:t> – Visa Global Accessibility Requirements</a:t>
            </a:r>
          </a:p>
          <a:p>
            <a:r>
              <a:rPr lang="en-US" sz="1800" b="1" dirty="0">
                <a:hlinkClick r:id="rId8">
                  <a:extLst>
                    <a:ext uri="{A12FA001-AC4F-418D-AE19-62706E023703}">
                      <ahyp:hlinkClr xmlns:ahyp="http://schemas.microsoft.com/office/drawing/2018/hyperlinkcolor" val="tx"/>
                    </a:ext>
                  </a:extLst>
                </a:hlinkClick>
              </a:rPr>
              <a:t>Section 508 ICT Testing Baseline for Web</a:t>
            </a:r>
            <a:r>
              <a:rPr lang="en-US" sz="1800" dirty="0"/>
              <a:t> - This Baseline identifies the minimum requirements of any test process used to determine conformance of web content with the Revised Section 508 of the Rehabilitation Act of 1973, as amended (29 U.S.C. 794d).</a:t>
            </a:r>
          </a:p>
          <a:p>
            <a:r>
              <a:rPr lang="en-US" sz="1800" b="1" dirty="0">
                <a:hlinkClick r:id="rId9">
                  <a:extLst>
                    <a:ext uri="{A12FA001-AC4F-418D-AE19-62706E023703}">
                      <ahyp:hlinkClr xmlns:ahyp="http://schemas.microsoft.com/office/drawing/2018/hyperlinkcolor" val="tx"/>
                    </a:ext>
                  </a:extLst>
                </a:hlinkClick>
              </a:rPr>
              <a:t>Trusted Tester: Section 508 Conformance Test Process for Web</a:t>
            </a:r>
            <a:r>
              <a:rPr lang="en-US" sz="1800" dirty="0"/>
              <a:t> – A standardized approach for manual inspection of web content for conformance with the revised Section 508 Standards.</a:t>
            </a:r>
          </a:p>
          <a:p>
            <a:r>
              <a:rPr lang="en-US" sz="1800" b="1" dirty="0">
                <a:hlinkClick r:id="rId10">
                  <a:extLst>
                    <a:ext uri="{A12FA001-AC4F-418D-AE19-62706E023703}">
                      <ahyp:hlinkClr xmlns:ahyp="http://schemas.microsoft.com/office/drawing/2018/hyperlinkcolor" val="tx"/>
                    </a:ext>
                  </a:extLst>
                </a:hlinkClick>
              </a:rPr>
              <a:t>IT Accessibility Laws and Policies | Policy &amp; Management | Section508.gov</a:t>
            </a:r>
            <a:r>
              <a:rPr lang="en-US" sz="1800" dirty="0"/>
              <a:t> – A page maintained by the GSA that provides information on some Accessibility related laws and policies</a:t>
            </a:r>
          </a:p>
          <a:p>
            <a:r>
              <a:rPr lang="en-US" sz="1800" b="1" dirty="0">
                <a:hlinkClick r:id="rId11">
                  <a:extLst>
                    <a:ext uri="{A12FA001-AC4F-418D-AE19-62706E023703}">
                      <ahyp:hlinkClr xmlns:ahyp="http://schemas.microsoft.com/office/drawing/2018/hyperlinkcolor" val="tx"/>
                    </a:ext>
                  </a:extLst>
                </a:hlinkClick>
              </a:rPr>
              <a:t>Web Accessibility Laws &amp; Policies | WAI | W3C</a:t>
            </a:r>
            <a:r>
              <a:rPr lang="en-US" sz="1800" b="1" dirty="0"/>
              <a:t> </a:t>
            </a:r>
            <a:r>
              <a:rPr lang="en-US" sz="1800" dirty="0"/>
              <a:t>– Lists some United States governmental policies, regulations, and standards related to web accessibility.</a:t>
            </a:r>
          </a:p>
        </p:txBody>
      </p:sp>
      <p:sp>
        <p:nvSpPr>
          <p:cNvPr id="2" name="Date Placeholder 1">
            <a:extLst>
              <a:ext uri="{FF2B5EF4-FFF2-40B4-BE49-F238E27FC236}">
                <a16:creationId xmlns:a16="http://schemas.microsoft.com/office/drawing/2014/main" id="{2CC0100F-8FFD-BF49-3722-1D40F8B5D3BC}"/>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3" name="Footer Placeholder 2">
            <a:extLst>
              <a:ext uri="{FF2B5EF4-FFF2-40B4-BE49-F238E27FC236}">
                <a16:creationId xmlns:a16="http://schemas.microsoft.com/office/drawing/2014/main" id="{F15114DA-D01A-76E0-0163-F7AB519B8E33}"/>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81BDBBD4-EF5A-451C-FC8F-215B366410D4}"/>
              </a:ext>
            </a:extLst>
          </p:cNvPr>
          <p:cNvSpPr>
            <a:spLocks noGrp="1"/>
          </p:cNvSpPr>
          <p:nvPr>
            <p:ph type="sldNum" sz="quarter" idx="12"/>
          </p:nvPr>
        </p:nvSpPr>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3785975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sz="5400"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815633"/>
            <a:ext cx="6094206" cy="400110"/>
          </a:xfrm>
          <a:prstGeom prst="rect">
            <a:avLst/>
          </a:prstGeom>
          <a:noFill/>
        </p:spPr>
        <p:txBody>
          <a:bodyPr wrap="square">
            <a:spAutoFit/>
          </a:bodyPr>
          <a:lstStyle/>
          <a:p>
            <a:pPr marL="0" indent="0" algn="ctr">
              <a:buNone/>
            </a:pPr>
            <a:r>
              <a:rPr lang="en-US" sz="20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20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20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298347"/>
            <a:ext cx="3975399" cy="3975399"/>
          </a:xfrm>
          <a:prstGeom prst="rect">
            <a:avLst/>
          </a:prstGeom>
          <a:solidFill>
            <a:schemeClr val="bg1"/>
          </a:solidFill>
          <a:effectLst>
            <a:outerShdw blurRad="50800" dist="165100" dir="2700000" algn="tl" rotWithShape="0">
              <a:prstClr val="black">
                <a:alpha val="40000"/>
              </a:prst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219182"/>
            <a:ext cx="2182565" cy="2182565"/>
          </a:xfrm>
          <a:prstGeom prst="rect">
            <a:avLst/>
          </a:prstGeom>
        </p:spPr>
      </p:pic>
      <p:sp>
        <p:nvSpPr>
          <p:cNvPr id="3" name="Date Placeholder 2">
            <a:extLst>
              <a:ext uri="{FF2B5EF4-FFF2-40B4-BE49-F238E27FC236}">
                <a16:creationId xmlns:a16="http://schemas.microsoft.com/office/drawing/2014/main" id="{9233D570-AAD1-0D7A-AEFE-D965BA511658}"/>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6" name="Footer Placeholder 5">
            <a:extLst>
              <a:ext uri="{FF2B5EF4-FFF2-40B4-BE49-F238E27FC236}">
                <a16:creationId xmlns:a16="http://schemas.microsoft.com/office/drawing/2014/main" id="{A64F25DA-BE60-8E21-885F-E767604949F7}"/>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8" name="Slide Number Placeholder 7">
            <a:extLst>
              <a:ext uri="{FF2B5EF4-FFF2-40B4-BE49-F238E27FC236}">
                <a16:creationId xmlns:a16="http://schemas.microsoft.com/office/drawing/2014/main" id="{1B307B95-7EF6-E892-DDA2-999F7CF1DACA}"/>
              </a:ext>
            </a:extLst>
          </p:cNvPr>
          <p:cNvSpPr>
            <a:spLocks noGrp="1"/>
          </p:cNvSpPr>
          <p:nvPr>
            <p:ph type="sldNum" sz="quarter" idx="12"/>
          </p:nvPr>
        </p:nvSpPr>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304D16-4368-E874-D894-942EF7255378}"/>
              </a:ext>
            </a:extLst>
          </p:cNvPr>
          <p:cNvSpPr>
            <a:spLocks noGrp="1"/>
          </p:cNvSpPr>
          <p:nvPr>
            <p:ph type="title"/>
          </p:nvPr>
        </p:nvSpPr>
        <p:spPr>
          <a:xfrm>
            <a:off x="838200" y="160336"/>
            <a:ext cx="10055578" cy="1325563"/>
          </a:xfrm>
        </p:spPr>
        <p:txBody>
          <a:bodyPr/>
          <a:lstStyle/>
          <a:p>
            <a:r>
              <a:rPr lang="en-US" dirty="0"/>
              <a:t>Thank you </a:t>
            </a:r>
            <a:r>
              <a:rPr lang="en-US" dirty="0" err="1"/>
              <a:t>TechBash</a:t>
            </a:r>
            <a:r>
              <a:rPr lang="en-US" dirty="0"/>
              <a:t> 2023 Sponsors!</a:t>
            </a:r>
          </a:p>
        </p:txBody>
      </p:sp>
      <p:pic>
        <p:nvPicPr>
          <p:cNvPr id="6" name="Picture 2" descr="TextControl logo">
            <a:extLst>
              <a:ext uri="{FF2B5EF4-FFF2-40B4-BE49-F238E27FC236}">
                <a16:creationId xmlns:a16="http://schemas.microsoft.com/office/drawing/2014/main" id="{D323DBE2-0A27-D558-0CE4-EE32D5284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269" y="1600417"/>
            <a:ext cx="3406393" cy="493927"/>
          </a:xfrm>
          <a:prstGeom prst="rect">
            <a:avLst/>
          </a:prstGeom>
          <a:solidFill>
            <a:schemeClr val="bg1"/>
          </a:solidFill>
          <a:effectLst>
            <a:outerShdw blurRad="50800" dist="63500" dir="2700000" algn="tl" rotWithShape="0">
              <a:prstClr val="black">
                <a:alpha val="40000"/>
              </a:prstClr>
            </a:outerShdw>
          </a:effectLst>
        </p:spPr>
      </p:pic>
      <p:pic>
        <p:nvPicPr>
          <p:cNvPr id="7" name="Picture 6" descr="InfernoRed Technology logo">
            <a:extLst>
              <a:ext uri="{FF2B5EF4-FFF2-40B4-BE49-F238E27FC236}">
                <a16:creationId xmlns:a16="http://schemas.microsoft.com/office/drawing/2014/main" id="{EEF7947D-D72B-89E7-5A6F-B497E2F7ABD4}"/>
              </a:ext>
            </a:extLst>
          </p:cNvPr>
          <p:cNvPicPr>
            <a:picLocks noChangeAspect="1"/>
          </p:cNvPicPr>
          <p:nvPr/>
        </p:nvPicPr>
        <p:blipFill>
          <a:blip r:embed="rId3"/>
          <a:stretch>
            <a:fillRect/>
          </a:stretch>
        </p:blipFill>
        <p:spPr>
          <a:xfrm>
            <a:off x="4881952" y="1600417"/>
            <a:ext cx="3265647" cy="682678"/>
          </a:xfrm>
          <a:prstGeom prst="rect">
            <a:avLst/>
          </a:prstGeom>
          <a:effectLst>
            <a:outerShdw blurRad="50800" dist="63500" dir="2700000" algn="tl" rotWithShape="0">
              <a:prstClr val="black">
                <a:alpha val="40000"/>
              </a:prstClr>
            </a:outerShdw>
          </a:effectLst>
        </p:spPr>
      </p:pic>
      <p:pic>
        <p:nvPicPr>
          <p:cNvPr id="8" name="Picture 7" descr="Umbraco The Friendly CMS logo">
            <a:extLst>
              <a:ext uri="{FF2B5EF4-FFF2-40B4-BE49-F238E27FC236}">
                <a16:creationId xmlns:a16="http://schemas.microsoft.com/office/drawing/2014/main" id="{48839664-FFE5-5F12-978E-88D96BDBD1ED}"/>
              </a:ext>
            </a:extLst>
          </p:cNvPr>
          <p:cNvPicPr>
            <a:picLocks noChangeAspect="1"/>
          </p:cNvPicPr>
          <p:nvPr/>
        </p:nvPicPr>
        <p:blipFill>
          <a:blip r:embed="rId4"/>
          <a:stretch>
            <a:fillRect/>
          </a:stretch>
        </p:blipFill>
        <p:spPr>
          <a:xfrm>
            <a:off x="8481351" y="1591202"/>
            <a:ext cx="2331219" cy="749320"/>
          </a:xfrm>
          <a:prstGeom prst="rect">
            <a:avLst/>
          </a:prstGeom>
          <a:effectLst>
            <a:outerShdw blurRad="50800" dist="63500" dir="2700000" algn="tl" rotWithShape="0">
              <a:prstClr val="black">
                <a:alpha val="40000"/>
              </a:prstClr>
            </a:outerShdw>
          </a:effectLst>
        </p:spPr>
      </p:pic>
      <p:pic>
        <p:nvPicPr>
          <p:cNvPr id="9" name="Picture 8" descr="Progress logo">
            <a:extLst>
              <a:ext uri="{FF2B5EF4-FFF2-40B4-BE49-F238E27FC236}">
                <a16:creationId xmlns:a16="http://schemas.microsoft.com/office/drawing/2014/main" id="{2C411784-FB81-0C71-743C-DFFB3C9A49BC}"/>
              </a:ext>
            </a:extLst>
          </p:cNvPr>
          <p:cNvPicPr>
            <a:picLocks noChangeAspect="1"/>
          </p:cNvPicPr>
          <p:nvPr/>
        </p:nvPicPr>
        <p:blipFill>
          <a:blip r:embed="rId5"/>
          <a:stretch>
            <a:fillRect/>
          </a:stretch>
        </p:blipFill>
        <p:spPr>
          <a:xfrm>
            <a:off x="1026667" y="2587549"/>
            <a:ext cx="3379596" cy="803806"/>
          </a:xfrm>
          <a:prstGeom prst="rect">
            <a:avLst/>
          </a:prstGeom>
          <a:effectLst>
            <a:outerShdw blurRad="50800" dist="63500" dir="2700000" algn="tl" rotWithShape="0">
              <a:prstClr val="black">
                <a:alpha val="40000"/>
              </a:prstClr>
            </a:outerShdw>
          </a:effectLst>
        </p:spPr>
      </p:pic>
      <p:pic>
        <p:nvPicPr>
          <p:cNvPr id="10" name="Picture 6" descr="Clear Measure Make your software new again logo">
            <a:extLst>
              <a:ext uri="{FF2B5EF4-FFF2-40B4-BE49-F238E27FC236}">
                <a16:creationId xmlns:a16="http://schemas.microsoft.com/office/drawing/2014/main" id="{B6AC467A-C52B-D8FE-60C4-D8044ECD7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284" y="2587549"/>
            <a:ext cx="3498982" cy="85273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10" descr="Uno Platform logo">
            <a:extLst>
              <a:ext uri="{FF2B5EF4-FFF2-40B4-BE49-F238E27FC236}">
                <a16:creationId xmlns:a16="http://schemas.microsoft.com/office/drawing/2014/main" id="{CAA83C97-027C-80A6-9196-78255EB7C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1351" y="2652960"/>
            <a:ext cx="2331219" cy="794152"/>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2" descr="Auth0 by Okta logo">
            <a:extLst>
              <a:ext uri="{FF2B5EF4-FFF2-40B4-BE49-F238E27FC236}">
                <a16:creationId xmlns:a16="http://schemas.microsoft.com/office/drawing/2014/main" id="{05D4B811-FAE9-C738-4764-220E18F064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269" y="3777996"/>
            <a:ext cx="2311122" cy="1047986"/>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2" descr="CodeSmith Tools logo">
            <a:extLst>
              <a:ext uri="{FF2B5EF4-FFF2-40B4-BE49-F238E27FC236}">
                <a16:creationId xmlns:a16="http://schemas.microsoft.com/office/drawing/2014/main" id="{C6C22F19-6B3F-891E-07FE-55CFC368A3B5}"/>
              </a:ext>
            </a:extLst>
          </p:cNvPr>
          <p:cNvPicPr>
            <a:picLocks noChangeAspect="1"/>
          </p:cNvPicPr>
          <p:nvPr/>
        </p:nvPicPr>
        <p:blipFill>
          <a:blip r:embed="rId9"/>
          <a:stretch>
            <a:fillRect/>
          </a:stretch>
        </p:blipFill>
        <p:spPr>
          <a:xfrm>
            <a:off x="1026667" y="4975332"/>
            <a:ext cx="2545301" cy="609653"/>
          </a:xfrm>
          <a:prstGeom prst="rect">
            <a:avLst/>
          </a:prstGeom>
          <a:effectLst>
            <a:outerShdw blurRad="50800" dist="63500" dir="2700000" algn="tl" rotWithShape="0">
              <a:prstClr val="black">
                <a:alpha val="40000"/>
              </a:prstClr>
            </a:outerShdw>
          </a:effectLst>
        </p:spPr>
      </p:pic>
      <p:pic>
        <p:nvPicPr>
          <p:cNvPr id="14" name="Picture 13" descr="DevIT logo">
            <a:extLst>
              <a:ext uri="{FF2B5EF4-FFF2-40B4-BE49-F238E27FC236}">
                <a16:creationId xmlns:a16="http://schemas.microsoft.com/office/drawing/2014/main" id="{EB570F3B-75E1-80F1-0441-7280B35FFABB}"/>
              </a:ext>
            </a:extLst>
          </p:cNvPr>
          <p:cNvPicPr>
            <a:picLocks noChangeAspect="1"/>
          </p:cNvPicPr>
          <p:nvPr/>
        </p:nvPicPr>
        <p:blipFill>
          <a:blip r:embed="rId10"/>
          <a:stretch>
            <a:fillRect/>
          </a:stretch>
        </p:blipFill>
        <p:spPr>
          <a:xfrm>
            <a:off x="3788387" y="5028677"/>
            <a:ext cx="2187130" cy="556308"/>
          </a:xfrm>
          <a:prstGeom prst="rect">
            <a:avLst/>
          </a:prstGeom>
          <a:effectLst>
            <a:outerShdw blurRad="50800" dist="63500" dir="2700000" algn="tl" rotWithShape="0">
              <a:prstClr val="black">
                <a:alpha val="40000"/>
              </a:prstClr>
            </a:outerShdw>
          </a:effectLst>
        </p:spPr>
      </p:pic>
      <p:pic>
        <p:nvPicPr>
          <p:cNvPr id="15" name="Picture 14" descr="Code Staffing Logo">
            <a:extLst>
              <a:ext uri="{FF2B5EF4-FFF2-40B4-BE49-F238E27FC236}">
                <a16:creationId xmlns:a16="http://schemas.microsoft.com/office/drawing/2014/main" id="{C36C6AC2-07BE-C3CB-7104-60F51E7A58C4}"/>
              </a:ext>
            </a:extLst>
          </p:cNvPr>
          <p:cNvPicPr>
            <a:picLocks noChangeAspect="1"/>
          </p:cNvPicPr>
          <p:nvPr/>
        </p:nvPicPr>
        <p:blipFill>
          <a:blip r:embed="rId11"/>
          <a:stretch>
            <a:fillRect/>
          </a:stretch>
        </p:blipFill>
        <p:spPr>
          <a:xfrm>
            <a:off x="6191936" y="5028677"/>
            <a:ext cx="2105042" cy="556308"/>
          </a:xfrm>
          <a:prstGeom prst="rect">
            <a:avLst/>
          </a:prstGeom>
          <a:effectLst>
            <a:outerShdw blurRad="50800" dist="63500" dir="2700000" algn="tl" rotWithShape="0">
              <a:prstClr val="black">
                <a:alpha val="40000"/>
              </a:prstClr>
            </a:outerShdw>
          </a:effectLst>
        </p:spPr>
      </p:pic>
      <p:sp>
        <p:nvSpPr>
          <p:cNvPr id="2" name="Date Placeholder 1">
            <a:extLst>
              <a:ext uri="{FF2B5EF4-FFF2-40B4-BE49-F238E27FC236}">
                <a16:creationId xmlns:a16="http://schemas.microsoft.com/office/drawing/2014/main" id="{8DDFFFBD-506B-6E53-62C6-F1EDEEC6745D}"/>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3" name="Footer Placeholder 2">
            <a:extLst>
              <a:ext uri="{FF2B5EF4-FFF2-40B4-BE49-F238E27FC236}">
                <a16:creationId xmlns:a16="http://schemas.microsoft.com/office/drawing/2014/main" id="{EE6B8525-F0D4-FD60-05D8-40E568F89979}"/>
              </a:ext>
            </a:extLst>
          </p:cNvPr>
          <p:cNvSpPr>
            <a:spLocks noGrp="1"/>
          </p:cNvSpPr>
          <p:nvPr>
            <p:ph type="ftr" sz="quarter" idx="11"/>
          </p:nvPr>
        </p:nvSpPr>
        <p:spPr/>
        <p:txBody>
          <a:bodyPr/>
          <a:lstStyle/>
          <a:p>
            <a:r>
              <a:rPr lang="en-US" b="1" dirty="0" err="1">
                <a:solidFill>
                  <a:schemeClr val="bg1"/>
                </a:solidFill>
              </a:rPr>
              <a:t>TechBash</a:t>
            </a:r>
            <a:r>
              <a:rPr lang="en-US" b="1" dirty="0">
                <a:solidFill>
                  <a:schemeClr val="bg1"/>
                </a:solidFill>
              </a:rPr>
              <a:t> 2023</a:t>
            </a:r>
          </a:p>
        </p:txBody>
      </p:sp>
      <p:sp>
        <p:nvSpPr>
          <p:cNvPr id="5" name="Slide Number Placeholder 4">
            <a:extLst>
              <a:ext uri="{FF2B5EF4-FFF2-40B4-BE49-F238E27FC236}">
                <a16:creationId xmlns:a16="http://schemas.microsoft.com/office/drawing/2014/main" id="{A8CBBA03-66BF-682B-FD86-6CF4B5703966}"/>
              </a:ext>
            </a:extLst>
          </p:cNvPr>
          <p:cNvSpPr>
            <a:spLocks noGrp="1"/>
          </p:cNvSpPr>
          <p:nvPr>
            <p:ph type="sldNum" sz="quarter" idx="12"/>
          </p:nvPr>
        </p:nvSpPr>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141461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effectLst>
            <a:outerShdw blurRad="50800" dist="165100" dir="2700000" algn="tl" rotWithShape="0">
              <a:prstClr val="black">
                <a:alpha val="40000"/>
              </a:prstClr>
            </a:outerShdw>
          </a:effectLst>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39044DA7-A531-255C-EBA8-41FC2B6C776B}"/>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4DE5C18-5D7C-7F04-5E54-6FA8E9BB49B6}"/>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A0EDB638-9EDA-C425-18D5-D0C270513FD0}"/>
              </a:ext>
            </a:extLst>
          </p:cNvPr>
          <p:cNvSpPr>
            <a:spLocks noGrp="1"/>
          </p:cNvSpPr>
          <p:nvPr>
            <p:ph type="sldNum" sz="quarter" idx="12"/>
          </p:nvPr>
        </p:nvSpPr>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485899"/>
            <a:ext cx="10515600" cy="4691064"/>
          </a:xfrm>
          <a:effectLst>
            <a:outerShdw blurRad="50800" dist="165100" dir="2700000" algn="tl" rotWithShape="0">
              <a:prstClr val="black">
                <a:alpha val="40000"/>
              </a:prstClr>
            </a:outerShdw>
          </a:effectLst>
        </p:spPr>
        <p:txBody>
          <a:bodyPr>
            <a:normAutofit/>
          </a:bodyPr>
          <a:lstStyle/>
          <a:p>
            <a:r>
              <a:rPr lang="en-US" dirty="0"/>
              <a:t>What is Accessibility?</a:t>
            </a:r>
          </a:p>
          <a:p>
            <a:r>
              <a:rPr lang="en-US" dirty="0"/>
              <a:t>Models of Disability</a:t>
            </a:r>
          </a:p>
          <a:p>
            <a:r>
              <a:rPr lang="en-US" dirty="0"/>
              <a:t>Disability Impacts</a:t>
            </a:r>
          </a:p>
          <a:p>
            <a:r>
              <a:rPr lang="en-US" dirty="0"/>
              <a:t>Accessibility Guidelines</a:t>
            </a:r>
          </a:p>
          <a:p>
            <a:r>
              <a:rPr lang="en-US" dirty="0"/>
              <a:t>Accessibility Regulations</a:t>
            </a:r>
          </a:p>
          <a:p>
            <a:r>
              <a:rPr lang="en-US" dirty="0"/>
              <a:t>Why?</a:t>
            </a:r>
          </a:p>
          <a:p>
            <a:r>
              <a:rPr lang="en-US" dirty="0"/>
              <a:t>What can we do?</a:t>
            </a:r>
          </a:p>
        </p:txBody>
      </p:sp>
      <p:sp>
        <p:nvSpPr>
          <p:cNvPr id="4" name="Date Placeholder 3">
            <a:extLst>
              <a:ext uri="{FF2B5EF4-FFF2-40B4-BE49-F238E27FC236}">
                <a16:creationId xmlns:a16="http://schemas.microsoft.com/office/drawing/2014/main" id="{A245FAFC-498D-A7CB-EE40-03750EEC971B}"/>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67C1802-25E1-6498-38EF-68EAD2E28B4D}"/>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EE6E20B1-11B6-822A-37B7-5928F39B80B9}"/>
              </a:ext>
            </a:extLst>
          </p:cNvPr>
          <p:cNvSpPr>
            <a:spLocks noGrp="1"/>
          </p:cNvSpPr>
          <p:nvPr>
            <p:ph type="sldNum" sz="quarter" idx="12"/>
          </p:nvPr>
        </p:nvSpPr>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863840" y="1781250"/>
            <a:ext cx="3244326" cy="4279749"/>
          </a:xfrm>
          <a:prstGeom prst="rect">
            <a:avLst/>
          </a:prstGeom>
          <a:effectLst>
            <a:outerShdw blurRad="50800" dist="165100" sx="101000" sy="101000" algn="tl" rotWithShape="0">
              <a:prstClr val="black">
                <a:alpha val="40000"/>
              </a:prstClr>
            </a:outerShdw>
          </a:effectLst>
        </p:spPr>
      </p:pic>
      <p:sp>
        <p:nvSpPr>
          <p:cNvPr id="4" name="Date Placeholder 3">
            <a:extLst>
              <a:ext uri="{FF2B5EF4-FFF2-40B4-BE49-F238E27FC236}">
                <a16:creationId xmlns:a16="http://schemas.microsoft.com/office/drawing/2014/main" id="{04E660FC-2EDE-6B45-6146-E1066AC78421}"/>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91E7B98-E866-520D-35A9-2C3FC258B917}"/>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A782E3A5-BA75-9968-A65D-7CECF6F16281}"/>
              </a:ext>
            </a:extLst>
          </p:cNvPr>
          <p:cNvSpPr>
            <a:spLocks noGrp="1"/>
          </p:cNvSpPr>
          <p:nvPr>
            <p:ph type="sldNum" sz="quarter" idx="12"/>
          </p:nvPr>
        </p:nvSpPr>
        <p:spPr/>
        <p:txBody>
          <a:bodyPr/>
          <a:lstStyle/>
          <a:p>
            <a:fld id="{427A02C9-A0CD-4A0B-81BC-708D5026A1F8}" type="slidenum">
              <a:rPr lang="en-US" b="1" smtClean="0">
                <a:solidFill>
                  <a:schemeClr val="bg1"/>
                </a:solidFill>
              </a:rPr>
              <a:t>5</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Models of Disability</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5257800" cy="471993"/>
          </a:xfrm>
          <a:solidFill>
            <a:schemeClr val="accent1"/>
          </a:solidFill>
        </p:spPr>
        <p:txBody>
          <a:bodyPr>
            <a:noAutofit/>
          </a:bodyPr>
          <a:lstStyle/>
          <a:p>
            <a:pPr marL="0" indent="0" algn="ctr">
              <a:buNone/>
            </a:pPr>
            <a:r>
              <a:rPr lang="en-US" b="1" dirty="0"/>
              <a:t>Medical Model</a:t>
            </a:r>
          </a:p>
        </p:txBody>
      </p:sp>
      <p:sp>
        <p:nvSpPr>
          <p:cNvPr id="3" name="Content Placeholder 5">
            <a:extLst>
              <a:ext uri="{FF2B5EF4-FFF2-40B4-BE49-F238E27FC236}">
                <a16:creationId xmlns:a16="http://schemas.microsoft.com/office/drawing/2014/main" id="{9D638216-6777-2339-EDB6-10B649079465}"/>
              </a:ext>
            </a:extLst>
          </p:cNvPr>
          <p:cNvSpPr txBox="1">
            <a:spLocks/>
          </p:cNvSpPr>
          <p:nvPr/>
        </p:nvSpPr>
        <p:spPr>
          <a:xfrm>
            <a:off x="6419625" y="1485899"/>
            <a:ext cx="5257800" cy="47199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Social Model</a:t>
            </a:r>
          </a:p>
        </p:txBody>
      </p:sp>
      <p:pic>
        <p:nvPicPr>
          <p:cNvPr id="10" name="Graphic 9" descr="Man holding baby (Under the Social Model label)">
            <a:extLst>
              <a:ext uri="{FF2B5EF4-FFF2-40B4-BE49-F238E27FC236}">
                <a16:creationId xmlns:a16="http://schemas.microsoft.com/office/drawing/2014/main" id="{FAF23685-7F6B-0DBC-958E-ED1003E896E6}"/>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6053" y="2168057"/>
            <a:ext cx="3993046" cy="3993046"/>
          </a:xfrm>
          <a:prstGeom prst="rect">
            <a:avLst/>
          </a:prstGeom>
          <a:effectLst>
            <a:outerShdw blurRad="50800" dist="165100" algn="l" rotWithShape="0">
              <a:prstClr val="black">
                <a:alpha val="40000"/>
              </a:prstClr>
            </a:outerShdw>
          </a:effectLst>
        </p:spPr>
      </p:pic>
      <p:pic>
        <p:nvPicPr>
          <p:cNvPr id="14" name="Graphic 13" descr="Medicine Bottle (Under the Medical Model label)">
            <a:extLst>
              <a:ext uri="{FF2B5EF4-FFF2-40B4-BE49-F238E27FC236}">
                <a16:creationId xmlns:a16="http://schemas.microsoft.com/office/drawing/2014/main" id="{AC01CE69-7166-42D8-1CCD-727E6D0CE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761" y="3076686"/>
            <a:ext cx="3246677" cy="3246677"/>
          </a:xfrm>
          <a:prstGeom prst="rect">
            <a:avLst/>
          </a:prstGeom>
          <a:effectLst>
            <a:outerShdw blurRad="50800" dist="165100" algn="l" rotWithShape="0">
              <a:prstClr val="black">
                <a:alpha val="40000"/>
              </a:prstClr>
            </a:outerShdw>
          </a:effectLst>
        </p:spPr>
      </p:pic>
      <p:sp>
        <p:nvSpPr>
          <p:cNvPr id="4" name="Date Placeholder 3">
            <a:extLst>
              <a:ext uri="{FF2B5EF4-FFF2-40B4-BE49-F238E27FC236}">
                <a16:creationId xmlns:a16="http://schemas.microsoft.com/office/drawing/2014/main" id="{537F3C0F-7552-FA67-4D9A-80293A8BC903}"/>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B93F7D54-2504-438F-64CC-92397B2E554D}"/>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7" name="Slide Number Placeholder 6">
            <a:extLst>
              <a:ext uri="{FF2B5EF4-FFF2-40B4-BE49-F238E27FC236}">
                <a16:creationId xmlns:a16="http://schemas.microsoft.com/office/drawing/2014/main" id="{CB8C379F-6C5E-D6C9-FD7E-B6C1B1E8D076}"/>
              </a:ext>
            </a:extLst>
          </p:cNvPr>
          <p:cNvSpPr>
            <a:spLocks noGrp="1"/>
          </p:cNvSpPr>
          <p:nvPr>
            <p:ph type="sldNum" sz="quarter" idx="12"/>
          </p:nvPr>
        </p:nvSpPr>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5945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Disability Impacts</a:t>
            </a:r>
          </a:p>
        </p:txBody>
      </p:sp>
      <p:pic>
        <p:nvPicPr>
          <p:cNvPr id="7"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9B67ECEC-77E6-847D-1A00-4E54D135C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512" y="1485899"/>
            <a:ext cx="7071844" cy="4709959"/>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43CF5037-EB12-39B1-45D7-4C70299898FD}"/>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4" name="Footer Placeholder 3">
            <a:extLst>
              <a:ext uri="{FF2B5EF4-FFF2-40B4-BE49-F238E27FC236}">
                <a16:creationId xmlns:a16="http://schemas.microsoft.com/office/drawing/2014/main" id="{573C200B-5DD0-F039-D04D-BC3FAAEB90DB}"/>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5" name="Slide Number Placeholder 4">
            <a:extLst>
              <a:ext uri="{FF2B5EF4-FFF2-40B4-BE49-F238E27FC236}">
                <a16:creationId xmlns:a16="http://schemas.microsoft.com/office/drawing/2014/main" id="{78FA412C-428F-B7E9-CCBC-632C7C1BA200}"/>
              </a:ext>
            </a:extLst>
          </p:cNvPr>
          <p:cNvSpPr>
            <a:spLocks noGrp="1"/>
          </p:cNvSpPr>
          <p:nvPr>
            <p:ph type="sldNum" sz="quarter" idx="12"/>
          </p:nvPr>
        </p:nvSpPr>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653836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494852" y="95250"/>
            <a:ext cx="7839524" cy="812800"/>
          </a:xfrm>
        </p:spPr>
        <p:txBody>
          <a:bodyPr/>
          <a:lstStyle/>
          <a:p>
            <a:r>
              <a:rPr lang="en-US" dirty="0"/>
              <a:t>Accessibility Guidelines</a:t>
            </a:r>
          </a:p>
        </p:txBody>
      </p:sp>
      <p:sp>
        <p:nvSpPr>
          <p:cNvPr id="4" name="Date Placeholder 3">
            <a:extLst>
              <a:ext uri="{FF2B5EF4-FFF2-40B4-BE49-F238E27FC236}">
                <a16:creationId xmlns:a16="http://schemas.microsoft.com/office/drawing/2014/main" id="{B54B2F5D-324A-139E-09D7-287027D518E0}"/>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3AE1EB2-6443-646E-4774-091C107B7ED4}"/>
              </a:ext>
            </a:extLst>
          </p:cNvPr>
          <p:cNvSpPr>
            <a:spLocks noGrp="1"/>
          </p:cNvSpPr>
          <p:nvPr>
            <p:ph type="ftr" sz="quarter" idx="11"/>
          </p:nvPr>
        </p:nvSpPr>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6BBAE142-18DE-7430-686B-481B5D73E4D7}"/>
              </a:ext>
            </a:extLst>
          </p:cNvPr>
          <p:cNvSpPr>
            <a:spLocks noGrp="1"/>
          </p:cNvSpPr>
          <p:nvPr>
            <p:ph type="sldNum" sz="quarter" idx="12"/>
          </p:nvPr>
        </p:nvSpPr>
        <p:spPr/>
        <p:txBody>
          <a:bodyPr/>
          <a:lstStyle/>
          <a:p>
            <a:fld id="{427A02C9-A0CD-4A0B-81BC-708D5026A1F8}" type="slidenum">
              <a:rPr lang="en-US" b="1" smtClean="0">
                <a:solidFill>
                  <a:schemeClr val="bg1"/>
                </a:solidFill>
              </a:rPr>
              <a:t>8</a:t>
            </a:fld>
            <a:endParaRPr lang="en-US" b="1" dirty="0">
              <a:solidFill>
                <a:schemeClr val="bg1"/>
              </a:solidFill>
            </a:endParaRPr>
          </a:p>
        </p:txBody>
      </p:sp>
      <p:pic>
        <p:nvPicPr>
          <p:cNvPr id="11" name="Picture 10" descr="Intopia's WCAG 2.2 Map&#10;See the speaker notes for information on where to find a more accessible version.">
            <a:extLst>
              <a:ext uri="{FF2B5EF4-FFF2-40B4-BE49-F238E27FC236}">
                <a16:creationId xmlns:a16="http://schemas.microsoft.com/office/drawing/2014/main" id="{233B5E69-730F-8CAD-99BD-A57F6B67808F}"/>
              </a:ext>
            </a:extLst>
          </p:cNvPr>
          <p:cNvPicPr>
            <a:picLocks noChangeAspect="1"/>
          </p:cNvPicPr>
          <p:nvPr/>
        </p:nvPicPr>
        <p:blipFill>
          <a:blip r:embed="rId3"/>
          <a:stretch>
            <a:fillRect/>
          </a:stretch>
        </p:blipFill>
        <p:spPr>
          <a:xfrm>
            <a:off x="6850191" y="908050"/>
            <a:ext cx="3749208" cy="5286200"/>
          </a:xfrm>
          <a:prstGeom prst="rect">
            <a:avLst/>
          </a:prstGeom>
        </p:spPr>
      </p:pic>
      <p:pic>
        <p:nvPicPr>
          <p:cNvPr id="22" name="Picture 21" descr="Intopia's WCAG 2.1 Map&#10;See the speaker notes for information on where to find a more accessible version.">
            <a:extLst>
              <a:ext uri="{FF2B5EF4-FFF2-40B4-BE49-F238E27FC236}">
                <a16:creationId xmlns:a16="http://schemas.microsoft.com/office/drawing/2014/main" id="{F3824959-0A41-5146-461E-B74FDD774029}"/>
              </a:ext>
            </a:extLst>
          </p:cNvPr>
          <p:cNvPicPr>
            <a:picLocks noChangeAspect="1"/>
          </p:cNvPicPr>
          <p:nvPr/>
        </p:nvPicPr>
        <p:blipFill>
          <a:blip r:embed="rId4"/>
          <a:stretch>
            <a:fillRect/>
          </a:stretch>
        </p:blipFill>
        <p:spPr>
          <a:xfrm>
            <a:off x="1637160" y="928025"/>
            <a:ext cx="3704651" cy="5286199"/>
          </a:xfrm>
          <a:prstGeom prst="rect">
            <a:avLst/>
          </a:prstGeom>
        </p:spPr>
      </p:pic>
    </p:spTree>
    <p:extLst>
      <p:ext uri="{BB962C8B-B14F-4D97-AF65-F5344CB8AC3E}">
        <p14:creationId xmlns:p14="http://schemas.microsoft.com/office/powerpoint/2010/main" val="365797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200" y="327378"/>
            <a:ext cx="8334376" cy="1388533"/>
          </a:xfrm>
        </p:spPr>
        <p:txBody>
          <a:bodyPr>
            <a:normAutofit/>
          </a:bodyPr>
          <a:lstStyle/>
          <a:p>
            <a:r>
              <a:rPr lang="en-US" sz="5400" dirty="0"/>
              <a:t>Accessibility Regulations</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3249613" y="5326591"/>
            <a:ext cx="5692776" cy="679097"/>
          </a:xfrm>
          <a:effectLst>
            <a:outerShdw blurRad="50800" dist="165100" dir="2700000" algn="tl" rotWithShape="0">
              <a:prstClr val="black">
                <a:alpha val="40000"/>
              </a:prstClr>
            </a:outerShdw>
          </a:effectLst>
        </p:spPr>
        <p:txBody>
          <a:bodyPr>
            <a:noAutofit/>
          </a:bodyPr>
          <a:lstStyle/>
          <a:p>
            <a:pPr marL="0" indent="0" algn="ctr">
              <a:buNone/>
            </a:pPr>
            <a:r>
              <a:rPr lang="en-US" sz="2200" dirty="0"/>
              <a:t>Learn more at: </a:t>
            </a:r>
            <a:r>
              <a:rPr lang="en-US" sz="22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2200" dirty="0">
              <a:solidFill>
                <a:schemeClr val="accent3">
                  <a:lumMod val="20000"/>
                  <a:lumOff val="80000"/>
                </a:schemeClr>
              </a:solidFill>
            </a:endParaRPr>
          </a:p>
        </p:txBody>
      </p:sp>
      <p:sp>
        <p:nvSpPr>
          <p:cNvPr id="4" name="Date Placeholder 3">
            <a:extLst>
              <a:ext uri="{FF2B5EF4-FFF2-40B4-BE49-F238E27FC236}">
                <a16:creationId xmlns:a16="http://schemas.microsoft.com/office/drawing/2014/main" id="{B54B2F5D-324A-139E-09D7-287027D518E0}"/>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3AE1EB2-6443-646E-4774-091C107B7ED4}"/>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6BBAE142-18DE-7430-686B-481B5D73E4D7}"/>
              </a:ext>
            </a:extLst>
          </p:cNvPr>
          <p:cNvSpPr>
            <a:spLocks noGrp="1"/>
          </p:cNvSpPr>
          <p:nvPr>
            <p:ph type="sldNum" sz="quarter" idx="12"/>
          </p:nvPr>
        </p:nvSpPr>
        <p:spPr/>
        <p:txBody>
          <a:bodyPr/>
          <a:lstStyle/>
          <a:p>
            <a:fld id="{427A02C9-A0CD-4A0B-81BC-708D5026A1F8}" type="slidenum">
              <a:rPr lang="en-US" b="1" smtClean="0">
                <a:solidFill>
                  <a:schemeClr val="bg1"/>
                </a:solidFill>
              </a:rPr>
              <a:t>9</a:t>
            </a:fld>
            <a:endParaRPr lang="en-US" b="1" dirty="0">
              <a:solidFill>
                <a:schemeClr val="bg1"/>
              </a:solidFill>
            </a:endParaRPr>
          </a:p>
        </p:txBody>
      </p:sp>
      <p:pic>
        <p:nvPicPr>
          <p:cNvPr id="12" name="Picture 11" descr="Gavel resting on block">
            <a:extLst>
              <a:ext uri="{FF2B5EF4-FFF2-40B4-BE49-F238E27FC236}">
                <a16:creationId xmlns:a16="http://schemas.microsoft.com/office/drawing/2014/main" id="{5F6C2693-FD0D-68FC-C4E3-FE72958DCBC3}"/>
              </a:ext>
            </a:extLst>
          </p:cNvPr>
          <p:cNvPicPr>
            <a:picLocks noChangeAspect="1"/>
          </p:cNvPicPr>
          <p:nvPr/>
        </p:nvPicPr>
        <p:blipFill>
          <a:blip r:embed="rId4"/>
          <a:stretch>
            <a:fillRect/>
          </a:stretch>
        </p:blipFill>
        <p:spPr>
          <a:xfrm>
            <a:off x="3249612" y="1531408"/>
            <a:ext cx="5692776" cy="3795184"/>
          </a:xfrm>
          <a:prstGeom prst="rect">
            <a:avLst/>
          </a:prstGeom>
        </p:spPr>
      </p:pic>
    </p:spTree>
    <p:extLst>
      <p:ext uri="{BB962C8B-B14F-4D97-AF65-F5344CB8AC3E}">
        <p14:creationId xmlns:p14="http://schemas.microsoft.com/office/powerpoint/2010/main" val="3438507137"/>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415</TotalTime>
  <Words>994</Words>
  <Application>Microsoft Office PowerPoint</Application>
  <PresentationFormat>Widescreen</PresentationFormat>
  <Paragraphs>131</Paragraphs>
  <Slides>13</Slides>
  <Notes>10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Franklin Gothic Book</vt:lpstr>
      <vt:lpstr>Franklin Gothic Demi</vt:lpstr>
      <vt:lpstr>Inter</vt:lpstr>
      <vt:lpstr>Wingdings</vt:lpstr>
      <vt:lpstr>Office Theme</vt:lpstr>
      <vt:lpstr>Introduction to Accessibility</vt:lpstr>
      <vt:lpstr>Thank you TechBash 2023 Sponsors!</vt:lpstr>
      <vt:lpstr>Disclaimer</vt:lpstr>
      <vt:lpstr>Overview</vt:lpstr>
      <vt:lpstr>What is Accessibility?</vt:lpstr>
      <vt:lpstr>Models of Disability</vt:lpstr>
      <vt:lpstr>Disability Impacts</vt:lpstr>
      <vt:lpstr>Accessibility Guidelines</vt:lpstr>
      <vt:lpstr>Accessibility Regulations</vt:lpstr>
      <vt:lpstr>Why?</vt:lpstr>
      <vt:lpstr>What can we do?</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37</cp:revision>
  <dcterms:created xsi:type="dcterms:W3CDTF">2023-11-07T06:42:14Z</dcterms:created>
  <dcterms:modified xsi:type="dcterms:W3CDTF">2023-11-10T04:42:36Z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